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979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9B49B386-69DA-4EBB-A342-4A637274D3A5}" type="datetimeFigureOut">
              <a:rPr lang="ru-RU" smtClean="0"/>
              <a:t>17.08.2016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39840BF-7FF7-4C69-8BA3-BABAAFA20746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9B386-69DA-4EBB-A342-4A637274D3A5}" type="datetimeFigureOut">
              <a:rPr lang="ru-RU" smtClean="0"/>
              <a:t>17.08.2016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840BF-7FF7-4C69-8BA3-BABAAFA207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9B386-69DA-4EBB-A342-4A637274D3A5}" type="datetimeFigureOut">
              <a:rPr lang="ru-RU" smtClean="0"/>
              <a:t>17.08.2016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840BF-7FF7-4C69-8BA3-BABAAFA207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9B386-69DA-4EBB-A342-4A637274D3A5}" type="datetimeFigureOut">
              <a:rPr lang="ru-RU" smtClean="0"/>
              <a:t>17.08.2016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840BF-7FF7-4C69-8BA3-BABAAFA207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9B386-69DA-4EBB-A342-4A637274D3A5}" type="datetimeFigureOut">
              <a:rPr lang="ru-RU" smtClean="0"/>
              <a:t>17.08.2016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840BF-7FF7-4C69-8BA3-BABAAFA207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9B386-69DA-4EBB-A342-4A637274D3A5}" type="datetimeFigureOut">
              <a:rPr lang="ru-RU" smtClean="0"/>
              <a:t>17.08.2016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840BF-7FF7-4C69-8BA3-BABAAFA2074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9B386-69DA-4EBB-A342-4A637274D3A5}" type="datetimeFigureOut">
              <a:rPr lang="ru-RU" smtClean="0"/>
              <a:t>17.08.2016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840BF-7FF7-4C69-8BA3-BABAAFA207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9B386-69DA-4EBB-A342-4A637274D3A5}" type="datetimeFigureOut">
              <a:rPr lang="ru-RU" smtClean="0"/>
              <a:t>17.08.2016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840BF-7FF7-4C69-8BA3-BABAAFA207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9B386-69DA-4EBB-A342-4A637274D3A5}" type="datetimeFigureOut">
              <a:rPr lang="ru-RU" smtClean="0"/>
              <a:t>17.08.2016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840BF-7FF7-4C69-8BA3-BABAAFA207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9B386-69DA-4EBB-A342-4A637274D3A5}" type="datetimeFigureOut">
              <a:rPr lang="ru-RU" smtClean="0"/>
              <a:t>17.08.2016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840BF-7FF7-4C69-8BA3-BABAAFA20746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9B386-69DA-4EBB-A342-4A637274D3A5}" type="datetimeFigureOut">
              <a:rPr lang="ru-RU" smtClean="0"/>
              <a:t>17.08.2016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840BF-7FF7-4C69-8BA3-BABAAFA207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9B49B386-69DA-4EBB-A342-4A637274D3A5}" type="datetimeFigureOut">
              <a:rPr lang="ru-RU" smtClean="0"/>
              <a:t>17.08.2016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039840BF-7FF7-4C69-8BA3-BABAAFA2074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16016" y="3573016"/>
            <a:ext cx="3313355" cy="1702160"/>
          </a:xfrm>
        </p:spPr>
        <p:txBody>
          <a:bodyPr>
            <a:noAutofit/>
          </a:bodyPr>
          <a:lstStyle/>
          <a:p>
            <a:r>
              <a:rPr lang="ru-RU" sz="2900" dirty="0">
                <a:solidFill>
                  <a:srgbClr val="000000"/>
                </a:solidFill>
                <a:latin typeface="Times New Roman"/>
              </a:rPr>
              <a:t>Особенности преподавания предмета «информатика» в условиях перехода на ФГОС. </a:t>
            </a:r>
            <a:endParaRPr lang="ru-RU" sz="29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5229200"/>
            <a:ext cx="3309803" cy="1260629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Times New Roman"/>
                <a:ea typeface="+mj-ea"/>
                <a:cs typeface="+mj-cs"/>
              </a:rPr>
              <a:t>Проблемы и пути их решения.</a:t>
            </a:r>
            <a:r>
              <a:rPr lang="ru-RU" sz="2400" dirty="0">
                <a:solidFill>
                  <a:srgbClr val="94C600"/>
                </a:solidFill>
                <a:ea typeface="+mj-ea"/>
                <a:cs typeface="+mj-cs"/>
              </a:rPr>
              <a:t/>
            </a:r>
            <a:br>
              <a:rPr lang="ru-RU" sz="2400" dirty="0">
                <a:solidFill>
                  <a:srgbClr val="94C600"/>
                </a:solidFill>
                <a:ea typeface="+mj-ea"/>
                <a:cs typeface="+mj-cs"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6820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2204864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Обязательное преподавание информатики с 7 класса, </a:t>
            </a:r>
            <a:b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7-9 класс 1 час в неделю, всего 105 часов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356992"/>
            <a:ext cx="6565900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008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Преподавание ведем по учебнику Л. Л. </a:t>
            </a:r>
            <a:r>
              <a:rPr lang="ru-RU" b="1" dirty="0" err="1" smtClean="0">
                <a:solidFill>
                  <a:schemeClr val="accent3">
                    <a:lumMod val="75000"/>
                  </a:schemeClr>
                </a:solidFill>
              </a:rPr>
              <a:t>Босовой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36912"/>
            <a:ext cx="2448272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636912"/>
            <a:ext cx="2448272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710036"/>
            <a:ext cx="2497110" cy="354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635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861048"/>
            <a:ext cx="7992888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6700">
                    <a:lumMod val="75000"/>
                  </a:srgbClr>
                </a:solidFill>
              </a:rPr>
              <a:t>Преподавание ведем по учебнику </a:t>
            </a:r>
            <a:r>
              <a:rPr lang="ru-RU" sz="3600" b="1" dirty="0" smtClean="0">
                <a:solidFill>
                  <a:srgbClr val="FF6700">
                    <a:lumMod val="75000"/>
                  </a:srgbClr>
                </a:solidFill>
              </a:rPr>
              <a:t/>
            </a:r>
            <a:br>
              <a:rPr lang="ru-RU" sz="3600" b="1" dirty="0" smtClean="0">
                <a:solidFill>
                  <a:srgbClr val="FF6700">
                    <a:lumMod val="75000"/>
                  </a:srgbClr>
                </a:solidFill>
              </a:rPr>
            </a:br>
            <a:r>
              <a:rPr lang="ru-RU" sz="3600" b="1" dirty="0" smtClean="0">
                <a:solidFill>
                  <a:srgbClr val="FF6700">
                    <a:lumMod val="75000"/>
                  </a:srgbClr>
                </a:solidFill>
              </a:rPr>
              <a:t>Л</a:t>
            </a:r>
            <a:r>
              <a:rPr lang="ru-RU" sz="3600" b="1" dirty="0">
                <a:solidFill>
                  <a:srgbClr val="FF6700">
                    <a:lumMod val="75000"/>
                  </a:srgbClr>
                </a:solidFill>
              </a:rPr>
              <a:t>. Л. </a:t>
            </a:r>
            <a:r>
              <a:rPr lang="ru-RU" sz="3600" b="1" dirty="0" err="1" smtClean="0">
                <a:solidFill>
                  <a:srgbClr val="FF6700">
                    <a:lumMod val="75000"/>
                  </a:srgbClr>
                </a:solidFill>
              </a:rPr>
              <a:t>Босовой</a:t>
            </a:r>
            <a:r>
              <a:rPr lang="ru-RU" sz="3600" b="1" dirty="0" smtClean="0">
                <a:solidFill>
                  <a:srgbClr val="FF6700">
                    <a:lumMod val="75000"/>
                  </a:srgbClr>
                </a:solidFill>
              </a:rPr>
              <a:t>.</a:t>
            </a:r>
            <a:br>
              <a:rPr lang="ru-RU" sz="3600" b="1" dirty="0" smtClean="0">
                <a:solidFill>
                  <a:srgbClr val="FF6700">
                    <a:lumMod val="75000"/>
                  </a:srgbClr>
                </a:solidFill>
              </a:rPr>
            </a:br>
            <a:r>
              <a:rPr lang="ru-RU" sz="3600" b="1" dirty="0" smtClean="0">
                <a:solidFill>
                  <a:srgbClr val="FF6700">
                    <a:lumMod val="75000"/>
                  </a:srgbClr>
                </a:solidFill>
              </a:rPr>
              <a:t>Методическое сопровождение учебника</a:t>
            </a:r>
            <a:br>
              <a:rPr lang="ru-RU" sz="3600" b="1" dirty="0" smtClean="0">
                <a:solidFill>
                  <a:srgbClr val="FF6700">
                    <a:lumMod val="75000"/>
                  </a:srgbClr>
                </a:solidFill>
              </a:rPr>
            </a:br>
            <a:r>
              <a:rPr lang="ru-RU" sz="3600" b="1" dirty="0" smtClean="0">
                <a:solidFill>
                  <a:srgbClr val="FF6700">
                    <a:lumMod val="75000"/>
                  </a:srgbClr>
                </a:solidFill>
              </a:rPr>
              <a:t/>
            </a:r>
            <a:br>
              <a:rPr lang="ru-RU" sz="3600" b="1" dirty="0" smtClean="0">
                <a:solidFill>
                  <a:srgbClr val="FF6700">
                    <a:lumMod val="75000"/>
                  </a:srgbClr>
                </a:solidFill>
              </a:rPr>
            </a:br>
            <a:r>
              <a:rPr lang="ru-RU" sz="3600" b="1" dirty="0">
                <a:solidFill>
                  <a:srgbClr val="FF6700">
                    <a:lumMod val="75000"/>
                  </a:srgbClr>
                </a:solidFill>
              </a:rPr>
              <a:t/>
            </a:r>
            <a:br>
              <a:rPr lang="ru-RU" sz="3600" b="1" dirty="0">
                <a:solidFill>
                  <a:srgbClr val="FF6700">
                    <a:lumMod val="75000"/>
                  </a:srgbClr>
                </a:solidFill>
              </a:rPr>
            </a:br>
            <a:r>
              <a:rPr lang="en-US" sz="36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en-US" sz="3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://metodist.lbz.ru/authors/informatika/3/</a:t>
            </a:r>
            <a:endParaRPr lang="ru-RU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98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Содержание разделов примерной программы по информатике ООО: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2132856"/>
            <a:ext cx="7992888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/>
              </a:rPr>
              <a:t>Информация и информационные процессы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/>
              </a:rPr>
              <a:t>Компьютер – универсальное устройство обработки данных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/>
              </a:rPr>
              <a:t>Тексты и кодирование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/>
              </a:rPr>
              <a:t>Дискретизация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/>
              </a:rPr>
              <a:t>Системы счисления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/>
              </a:rPr>
              <a:t>Элементы комбинаторики, теории множеств и математической логики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/>
              </a:rPr>
              <a:t>Списки, графы, деревья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/>
              </a:rPr>
              <a:t>Исполнители и алгоритмы. Управление исполнителями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/>
              </a:rPr>
              <a:t>Алгоритмические конструкции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/>
              </a:rPr>
              <a:t>Разработка алгоритмов и программ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/>
              </a:rPr>
              <a:t>Анализ алгоритмов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b="1" i="1" dirty="0" smtClean="0">
                <a:solidFill>
                  <a:srgbClr val="FF0000"/>
                </a:solidFill>
                <a:effectLst/>
                <a:latin typeface="Times New Roman"/>
              </a:rPr>
              <a:t>Робототехника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/>
              </a:rPr>
              <a:t>Математическое моделирование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/>
              </a:rPr>
              <a:t>Файловая система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/>
              </a:rPr>
              <a:t>Подготовка текстов и демонстрационных материалов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/>
              </a:rPr>
              <a:t>Электронные (динамические) таблицы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/>
              </a:rPr>
              <a:t>Базы данных. Поиск информации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/>
              </a:rPr>
              <a:t>Работа в информационном пространстве. Информационно-коммуникационные технологии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03533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005064"/>
            <a:ext cx="7056784" cy="1143000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chemeClr val="accent3">
                    <a:lumMod val="75000"/>
                  </a:schemeClr>
                </a:solidFill>
              </a:rPr>
              <a:t>При изучении раздела «Робототехника» необходимо оборудование для проведения практических работ. При отсутствии аппаратного обеспечения практические работы возможно проводить на тренажерах.  Один из  них: </a:t>
            </a:r>
            <a:br>
              <a:rPr lang="ru-RU" sz="27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en-US" sz="3100" dirty="0">
                <a:solidFill>
                  <a:sysClr val="windowText" lastClr="000000"/>
                </a:solidFill>
              </a:rPr>
              <a:t>http://kpolyakov.spb.ru/school/robotics/robotics.htm#lego</a:t>
            </a:r>
            <a:endParaRPr lang="ru-RU" sz="31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94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104</TotalTime>
  <Words>144</Words>
  <Application>Microsoft Office PowerPoint</Application>
  <PresentationFormat>Экран (4:3)</PresentationFormat>
  <Paragraphs>25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Остин</vt:lpstr>
      <vt:lpstr>Особенности преподавания предмета «информатика» в условиях перехода на ФГОС. </vt:lpstr>
      <vt:lpstr>Обязательное преподавание информатики с 7 класса,  7-9 класс 1 час в неделю, всего 105 часов</vt:lpstr>
      <vt:lpstr>Преподавание ведем по учебнику Л. Л. Босовой</vt:lpstr>
      <vt:lpstr>Преподавание ведем по учебнику  Л. Л. Босовой. Методическое сопровождение учебника   http://metodist.lbz.ru/authors/informatika/3/</vt:lpstr>
      <vt:lpstr>Содержание разделов примерной программы по информатике ООО:</vt:lpstr>
      <vt:lpstr>При изучении раздела «Робототехника» необходимо оборудование для проведения практических работ. При отсутствии аппаратного обеспечения практические работы возможно проводить на тренажерах.  Один из  них:     http://kpolyakov.spb.ru/school/robotics/robotics.htm#lego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преподавания предмета «информатика» в условиях перехода на ФГОС. </dc:title>
  <dc:creator>Учитель</dc:creator>
  <cp:lastModifiedBy>Учитель</cp:lastModifiedBy>
  <cp:revision>11</cp:revision>
  <dcterms:created xsi:type="dcterms:W3CDTF">2016-08-17T12:47:47Z</dcterms:created>
  <dcterms:modified xsi:type="dcterms:W3CDTF">2016-08-17T14:32:25Z</dcterms:modified>
</cp:coreProperties>
</file>